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7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7" r:id="rId14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PVslSUVpNo+V81nHESoADYrAh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7"/>
    <p:restoredTop sz="94708"/>
  </p:normalViewPr>
  <p:slideViewPr>
    <p:cSldViewPr snapToGrid="0">
      <p:cViewPr varScale="1">
        <p:scale>
          <a:sx n="83" d="100"/>
          <a:sy n="83" d="100"/>
        </p:scale>
        <p:origin x="969" y="54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B32939F0-15F5-A4C7-20B5-C510481CB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>
            <a:extLst>
              <a:ext uri="{FF2B5EF4-FFF2-40B4-BE49-F238E27FC236}">
                <a16:creationId xmlns:a16="http://schemas.microsoft.com/office/drawing/2014/main" id="{BE485B15-4410-0874-9EF4-25B992A7D9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11:notes">
            <a:extLst>
              <a:ext uri="{FF2B5EF4-FFF2-40B4-BE49-F238E27FC236}">
                <a16:creationId xmlns:a16="http://schemas.microsoft.com/office/drawing/2014/main" id="{BADE9DD8-85E4-F91C-A999-AD7D7529D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04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 txBox="1">
            <a:spLocks noGrp="1"/>
          </p:cNvSpPr>
          <p:nvPr>
            <p:ph type="sldNum" idx="12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14"/>
          <p:cNvSpPr/>
          <p:nvPr/>
        </p:nvSpPr>
        <p:spPr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14"/>
          <p:cNvSpPr/>
          <p:nvPr/>
        </p:nvSpPr>
        <p:spPr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 rot="5400000">
            <a:off x="1581151" y="-312737"/>
            <a:ext cx="5184775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 rot="5400000">
            <a:off x="4904581" y="1926431"/>
            <a:ext cx="619283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 rot="5400000">
            <a:off x="256381" y="-283369"/>
            <a:ext cx="6192838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 type="objOnly">
  <p:cSld name="OBJECT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body" idx="1"/>
          </p:nvPr>
        </p:nvSpPr>
        <p:spPr>
          <a:xfrm>
            <a:off x="0" y="-26988"/>
            <a:ext cx="9144000" cy="619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表格" type="tbl">
  <p:cSld name="TAB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>
            <a:spLocks noGrp="1"/>
          </p:cNvSpPr>
          <p:nvPr>
            <p:ph type="tbl" idx="2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，文本与内容" type="txAndObj">
  <p:cSld name="TEXT_AND_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和内容">
  <p:cSld name="5_标题和内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9" descr="D:\5万更新包奖PPT\张嘉\PPT用图\2.整饰相关\整饰 周老师改\5 31整饰-1副本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gradFill>
          <a:gsLst>
            <a:gs pos="0">
              <a:srgbClr val="1E1EFF"/>
            </a:gs>
            <a:gs pos="100000">
              <a:srgbClr val="0000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和内容">
  <p:cSld name="2_标题和内容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None/>
              <a:defRPr/>
            </a:lvl1pPr>
            <a:lvl2pPr lvl="1" algn="ctr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5pPr>
            <a:lvl6pPr lvl="5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6pPr>
            <a:lvl7pPr lvl="6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7pPr>
            <a:lvl8pPr lvl="7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8pPr>
            <a:lvl9pPr lvl="8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和内容">
  <p:cSld name="3_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Page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0" y="639539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4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8207375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4pPr>
            <a:lvl5pPr marL="2286000" lvl="4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marL="3200400" lvl="6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marL="3657600" lvl="7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marL="4114800" lvl="8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4027487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7084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Char char="■"/>
              <a:defRPr sz="2800"/>
            </a:lvl1pPr>
            <a:lvl2pPr marL="914400" lvl="1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2pPr>
            <a:lvl3pPr marL="1371600" lvl="2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body" idx="2"/>
          </p:nvPr>
        </p:nvSpPr>
        <p:spPr>
          <a:xfrm>
            <a:off x="4505325" y="1087438"/>
            <a:ext cx="4027488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7084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Char char="■"/>
              <a:defRPr sz="2800"/>
            </a:lvl1pPr>
            <a:lvl2pPr marL="914400" lvl="1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2pPr>
            <a:lvl3pPr marL="1371600" lvl="2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5052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■"/>
              <a:defRPr sz="2400"/>
            </a:lvl1pPr>
            <a:lvl2pPr marL="914400" lvl="1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3pPr>
            <a:lvl4pPr marL="1828800" lvl="3" indent="-30988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4pPr>
            <a:lvl5pPr marL="2286000" lvl="4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5pPr>
            <a:lvl6pPr marL="2743200" lvl="5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6pPr>
            <a:lvl7pPr marL="3200400" lvl="6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7pPr>
            <a:lvl8pPr marL="3657600" lvl="7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8pPr>
            <a:lvl9pPr marL="4114800" lvl="8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5052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■"/>
              <a:defRPr sz="2400"/>
            </a:lvl1pPr>
            <a:lvl2pPr marL="914400" lvl="1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3pPr>
            <a:lvl4pPr marL="1828800" lvl="3" indent="-30988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4pPr>
            <a:lvl5pPr marL="2286000" lvl="4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5pPr>
            <a:lvl6pPr marL="2743200" lvl="5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6pPr>
            <a:lvl7pPr marL="3200400" lvl="6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7pPr>
            <a:lvl8pPr marL="3657600" lvl="7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8pPr>
            <a:lvl9pPr marL="4114800" lvl="8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8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9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9116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560"/>
              <a:buChar char="■"/>
              <a:defRPr sz="3200"/>
            </a:lvl1pPr>
            <a:lvl2pPr marL="914400" lvl="1" indent="-37084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240"/>
              <a:buChar char="■"/>
              <a:defRPr sz="2800"/>
            </a:lvl2pPr>
            <a:lvl3pPr marL="1371600" lvl="2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3pPr>
            <a:lvl4pPr marL="1828800" lvl="3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4pPr>
            <a:lvl5pPr marL="2286000" lvl="4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5pPr>
            <a:lvl6pPr marL="2743200" lvl="5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6pPr>
            <a:lvl7pPr marL="3200400" lvl="6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7pPr>
            <a:lvl8pPr marL="3657600" lvl="7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8pPr>
            <a:lvl9pPr marL="4114800" lvl="8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6" name="Google Shape;126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40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1"/>
          </p:nvPr>
        </p:nvSpPr>
        <p:spPr>
          <a:xfrm rot="5400000">
            <a:off x="3294063" y="-1881187"/>
            <a:ext cx="227012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>
            <a:spLocks noGrp="1"/>
          </p:cNvSpPr>
          <p:nvPr>
            <p:ph type="title"/>
          </p:nvPr>
        </p:nvSpPr>
        <p:spPr>
          <a:xfrm rot="5400000">
            <a:off x="5970588" y="652463"/>
            <a:ext cx="3241675" cy="216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1"/>
          </p:nvPr>
        </p:nvSpPr>
        <p:spPr>
          <a:xfrm rot="5400000">
            <a:off x="1556544" y="-1440656"/>
            <a:ext cx="3241675" cy="635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/>
          <p:nvPr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3"/>
          <p:cNvSpPr/>
          <p:nvPr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2" descr="bg3-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2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8207375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7084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246C"/>
              </a:buClr>
              <a:buSzPts val="2240"/>
              <a:buFont typeface="Noto Sans Symbols"/>
              <a:buChar char="■"/>
              <a:defRPr sz="2800" b="1" i="0" u="none" strike="noStrike" cap="none">
                <a:solidFill>
                  <a:srgbClr val="00246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333FF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699FF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rgbClr val="6699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pentopography.org/raster?opentopoID=OTSRTM.082016.4326.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/>
          <p:nvPr/>
        </p:nvSpPr>
        <p:spPr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Microsoft Yahei"/>
              <a:buNone/>
            </a:pPr>
            <a:r>
              <a:rPr lang="zh-CN" sz="4800" b="1" i="0" u="none" strike="noStrike" cap="none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ICESat数据冰川高程变化分析</a:t>
            </a:r>
            <a:endParaRPr sz="48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0"/>
              <a:buFont typeface="Microsoft Yahei"/>
              <a:buNone/>
            </a:pPr>
            <a:r>
              <a:rPr lang="zh-CN" sz="2400" b="1" i="0" u="none" strike="noStrike" cap="none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罗 新</a:t>
            </a:r>
            <a:endParaRPr sz="24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0"/>
              <a:buFont typeface="Microsoft Yahei"/>
              <a:buNone/>
            </a:pPr>
            <a:r>
              <a:rPr lang="zh-CN" sz="2400" b="1" i="0" u="none" strike="noStrike" cap="none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云南大学 地球科学学院</a:t>
            </a:r>
            <a:endParaRPr sz="24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Times New Roman"/>
              <a:buNone/>
            </a:pPr>
            <a:endParaRPr sz="28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endParaRPr sz="20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endParaRPr sz="20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Times New Roman"/>
              <a:buNone/>
            </a:pPr>
            <a:endParaRPr sz="18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7" name="Google Shape;147;p1"/>
          <p:cNvSpPr/>
          <p:nvPr/>
        </p:nvSpPr>
        <p:spPr>
          <a:xfrm rot="10800000" flipH="1">
            <a:off x="792000" y="3614404"/>
            <a:ext cx="7560000" cy="45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邮箱: xinluo_xin@ynu.edu.cn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地址：地球科学学院1327办公室</a:t>
            </a: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628" y="243145"/>
            <a:ext cx="2866773" cy="101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2261" y="6259528"/>
            <a:ext cx="2996979" cy="6229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卫星测高原理及应用课程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三、冰川高程变化估算</a:t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F6D31224-6F55-3F99-127D-320C20526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>
            <a:extLst>
              <a:ext uri="{FF2B5EF4-FFF2-40B4-BE49-F238E27FC236}">
                <a16:creationId xmlns:a16="http://schemas.microsoft.com/office/drawing/2014/main" id="{3EDA28B8-9BEC-5135-AA44-4D84C501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三、冰川高程变化估算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C77409-F028-5DD3-2F3D-220874BC1A77}"/>
                  </a:ext>
                </a:extLst>
              </p:cNvPr>
              <p:cNvSpPr txBox="1"/>
              <p:nvPr/>
            </p:nvSpPr>
            <p:spPr>
              <a:xfrm>
                <a:off x="796505" y="1022630"/>
                <a:ext cx="7550989" cy="555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8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高程变化统计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ts val="4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𝑫𝒊𝒇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𝒈𝒍𝒂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4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𝑫𝒊𝒇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𝒏𝒐𝒏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𝒈𝒍𝒂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48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冰川高程变化改正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ts val="4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  <m:sup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‘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4800"/>
                  </a:lnSpc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48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冰川消融速率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ts val="4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𝑹𝒂𝒕𝒆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=∆</m:t>
                      </m:r>
                      <m:sSubSup>
                        <m:sSub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𝑻𝒊𝒎𝒆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𝒊𝒔𝒂𝒕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𝑻𝒊𝒎𝒆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𝑫𝑬𝑴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4800"/>
                  </a:lnSpc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C77409-F028-5DD3-2F3D-220874BC1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05" y="1022630"/>
                <a:ext cx="7550989" cy="5551648"/>
              </a:xfrm>
              <a:prstGeom prst="rect">
                <a:avLst/>
              </a:prstGeom>
              <a:blipFill>
                <a:blip r:embed="rId3"/>
                <a:stretch>
                  <a:fillRect l="-1292" t="-15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2956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三、ICESat数据写出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317665" y="1745741"/>
            <a:ext cx="8331385" cy="246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练习利用时间序列ICESat数据和SRTM数据计算冰川消融速率。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667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667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课后练习</a:t>
            </a:r>
            <a:endParaRPr sz="28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… 附代码讲解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2"/>
          <p:cNvGrpSpPr/>
          <p:nvPr/>
        </p:nvGrpSpPr>
        <p:grpSpPr>
          <a:xfrm>
            <a:off x="2130680" y="2543116"/>
            <a:ext cx="5505362" cy="592217"/>
            <a:chOff x="2121802" y="2099233"/>
            <a:chExt cx="5505362" cy="592217"/>
          </a:xfrm>
        </p:grpSpPr>
        <p:sp>
          <p:nvSpPr>
            <p:cNvPr id="159" name="Google Shape;159;p2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rgbClr val="F2F2F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一</a:t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7802" y="2099233"/>
              <a:ext cx="492936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数据准备</a:t>
              </a:r>
              <a:endParaRPr/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2130680" y="3946498"/>
            <a:ext cx="6229549" cy="584775"/>
            <a:chOff x="2121802" y="3502615"/>
            <a:chExt cx="6229549" cy="584775"/>
          </a:xfrm>
        </p:grpSpPr>
        <p:sp>
          <p:nvSpPr>
            <p:cNvPr id="162" name="Google Shape;162;p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二</a:t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777899" y="3502615"/>
              <a:ext cx="557345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基于ICESat的高程变化计算</a:t>
              </a:r>
              <a:endParaRPr/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sz="5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2130680" y="5302768"/>
            <a:ext cx="5718900" cy="584775"/>
            <a:chOff x="2121802" y="3502615"/>
            <a:chExt cx="5718900" cy="584775"/>
          </a:xfrm>
        </p:grpSpPr>
        <p:sp>
          <p:nvSpPr>
            <p:cNvPr id="166" name="Google Shape;166;p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三</a:t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冰川高程变化统计分析</a:t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一、数据准备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906284" y="2358418"/>
            <a:ext cx="7331431" cy="214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如何利用ICESat数据获得冰川高程变化和高程变化率？</a:t>
            </a:r>
            <a:endParaRPr sz="36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317665" y="941970"/>
            <a:ext cx="3268683" cy="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实验思路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145387" y="2116352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0" u="none" strike="noStrike" cap="none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ICESat测高数据</a:t>
            </a:r>
            <a:endParaRPr dirty="0"/>
          </a:p>
        </p:txBody>
      </p:sp>
      <p:sp>
        <p:nvSpPr>
          <p:cNvPr id="188" name="Google Shape;188;p5"/>
          <p:cNvSpPr/>
          <p:nvPr/>
        </p:nvSpPr>
        <p:spPr>
          <a:xfrm>
            <a:off x="2948458" y="2104080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DEM数据</a:t>
            </a:r>
            <a:endParaRPr dirty="0"/>
          </a:p>
        </p:txBody>
      </p:sp>
      <p:sp>
        <p:nvSpPr>
          <p:cNvPr id="189" name="Google Shape;189;p5"/>
          <p:cNvSpPr/>
          <p:nvPr/>
        </p:nvSpPr>
        <p:spPr>
          <a:xfrm>
            <a:off x="214624" y="3702133"/>
            <a:ext cx="1210415" cy="5642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冰川范围数据</a:t>
            </a:r>
            <a:endParaRPr dirty="0"/>
          </a:p>
        </p:txBody>
      </p:sp>
      <p:sp>
        <p:nvSpPr>
          <p:cNvPr id="190" name="Google Shape;190;p5"/>
          <p:cNvSpPr/>
          <p:nvPr/>
        </p:nvSpPr>
        <p:spPr>
          <a:xfrm>
            <a:off x="2948459" y="4459294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</a:t>
            </a:r>
            <a:endParaRPr dirty="0"/>
          </a:p>
        </p:txBody>
      </p:sp>
      <p:sp>
        <p:nvSpPr>
          <p:cNvPr id="191" name="Google Shape;191;p5"/>
          <p:cNvSpPr/>
          <p:nvPr/>
        </p:nvSpPr>
        <p:spPr>
          <a:xfrm>
            <a:off x="1145387" y="4459294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非冰川区域高程变化</a:t>
            </a:r>
            <a:endParaRPr dirty="0"/>
          </a:p>
        </p:txBody>
      </p:sp>
      <p:sp>
        <p:nvSpPr>
          <p:cNvPr id="192" name="Google Shape;192;p5"/>
          <p:cNvSpPr/>
          <p:nvPr/>
        </p:nvSpPr>
        <p:spPr>
          <a:xfrm>
            <a:off x="7331123" y="2116352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冰川区域高程变化统计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5487392" y="2116352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非冰川区域高程变化统计</a:t>
            </a:r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1739836" y="5568981"/>
            <a:ext cx="2214006" cy="564251"/>
          </a:xfrm>
          <a:prstGeom prst="parallelogram">
            <a:avLst>
              <a:gd name="adj" fmla="val 25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异常值去除</a:t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1749109" y="3238202"/>
            <a:ext cx="2214006" cy="564251"/>
          </a:xfrm>
          <a:prstGeom prst="parallelogram">
            <a:avLst>
              <a:gd name="adj" fmla="val 25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差值计算</a:t>
            </a:r>
            <a:endParaRPr dirty="0"/>
          </a:p>
        </p:txBody>
      </p:sp>
      <p:cxnSp>
        <p:nvCxnSpPr>
          <p:cNvPr id="196" name="Google Shape;196;p5"/>
          <p:cNvCxnSpPr>
            <a:stCxn id="187" idx="2"/>
            <a:endCxn id="195" idx="0"/>
          </p:cNvCxnSpPr>
          <p:nvPr/>
        </p:nvCxnSpPr>
        <p:spPr>
          <a:xfrm rot="-5400000" flipH="1">
            <a:off x="2146356" y="2528490"/>
            <a:ext cx="459300" cy="960000"/>
          </a:xfrm>
          <a:prstGeom prst="bentConnector3">
            <a:avLst>
              <a:gd name="adj1" fmla="val 5000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5"/>
          <p:cNvCxnSpPr>
            <a:stCxn id="188" idx="2"/>
            <a:endCxn id="195" idx="0"/>
          </p:cNvCxnSpPr>
          <p:nvPr/>
        </p:nvCxnSpPr>
        <p:spPr>
          <a:xfrm rot="5400000">
            <a:off x="3041777" y="2580868"/>
            <a:ext cx="471600" cy="8430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8" name="Google Shape;198;p5"/>
          <p:cNvCxnSpPr>
            <a:stCxn id="195" idx="3"/>
            <a:endCxn id="191" idx="0"/>
          </p:cNvCxnSpPr>
          <p:nvPr/>
        </p:nvCxnSpPr>
        <p:spPr>
          <a:xfrm rot="5400000">
            <a:off x="2012481" y="3686053"/>
            <a:ext cx="656700" cy="8895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9" name="Google Shape;199;p5"/>
          <p:cNvCxnSpPr>
            <a:stCxn id="195" idx="3"/>
            <a:endCxn id="190" idx="0"/>
          </p:cNvCxnSpPr>
          <p:nvPr/>
        </p:nvCxnSpPr>
        <p:spPr>
          <a:xfrm rot="-5400000" flipH="1">
            <a:off x="2913981" y="3674053"/>
            <a:ext cx="656700" cy="9135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0" name="Google Shape;200;p5"/>
          <p:cNvSpPr/>
          <p:nvPr/>
        </p:nvSpPr>
        <p:spPr>
          <a:xfrm>
            <a:off x="5487393" y="3216747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系统误差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7331124" y="4134837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冰川区域高程变化改正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7331123" y="5287920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冰川区域高程变化率计算</a:t>
            </a:r>
            <a:endParaRPr/>
          </a:p>
        </p:txBody>
      </p:sp>
      <p:cxnSp>
        <p:nvCxnSpPr>
          <p:cNvPr id="203" name="Google Shape;203;p5"/>
          <p:cNvCxnSpPr>
            <a:stCxn id="194" idx="2"/>
            <a:endCxn id="204" idx="1"/>
          </p:cNvCxnSpPr>
          <p:nvPr/>
        </p:nvCxnSpPr>
        <p:spPr>
          <a:xfrm rot="10800000" flipH="1">
            <a:off x="3883311" y="2439807"/>
            <a:ext cx="1466700" cy="3411300"/>
          </a:xfrm>
          <a:prstGeom prst="bentConnector3">
            <a:avLst>
              <a:gd name="adj1" fmla="val 6619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5"/>
          <p:cNvCxnSpPr>
            <a:stCxn id="193" idx="2"/>
            <a:endCxn id="200" idx="0"/>
          </p:cNvCxnSpPr>
          <p:nvPr/>
        </p:nvCxnSpPr>
        <p:spPr>
          <a:xfrm>
            <a:off x="6238012" y="2778840"/>
            <a:ext cx="0" cy="43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5"/>
          <p:cNvCxnSpPr>
            <a:stCxn id="192" idx="2"/>
            <a:endCxn id="201" idx="0"/>
          </p:cNvCxnSpPr>
          <p:nvPr/>
        </p:nvCxnSpPr>
        <p:spPr>
          <a:xfrm>
            <a:off x="8081743" y="2778840"/>
            <a:ext cx="0" cy="1356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5"/>
          <p:cNvCxnSpPr>
            <a:stCxn id="200" idx="3"/>
            <a:endCxn id="201" idx="0"/>
          </p:cNvCxnSpPr>
          <p:nvPr/>
        </p:nvCxnSpPr>
        <p:spPr>
          <a:xfrm>
            <a:off x="6988631" y="3547991"/>
            <a:ext cx="1093200" cy="5868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5"/>
          <p:cNvSpPr/>
          <p:nvPr/>
        </p:nvSpPr>
        <p:spPr>
          <a:xfrm>
            <a:off x="5293921" y="5287920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数据获取时间信息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5349923" y="2004289"/>
            <a:ext cx="3604073" cy="8709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09" name="Google Shape;209;p5"/>
          <p:cNvCxnSpPr>
            <a:stCxn id="191" idx="2"/>
            <a:endCxn id="194" idx="0"/>
          </p:cNvCxnSpPr>
          <p:nvPr/>
        </p:nvCxnSpPr>
        <p:spPr>
          <a:xfrm rot="-5400000" flipH="1">
            <a:off x="2147706" y="4870082"/>
            <a:ext cx="447300" cy="950700"/>
          </a:xfrm>
          <a:prstGeom prst="bentConnector3">
            <a:avLst>
              <a:gd name="adj1" fmla="val 4998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5"/>
          <p:cNvCxnSpPr>
            <a:stCxn id="190" idx="2"/>
            <a:endCxn id="194" idx="0"/>
          </p:cNvCxnSpPr>
          <p:nvPr/>
        </p:nvCxnSpPr>
        <p:spPr>
          <a:xfrm rot="5400000">
            <a:off x="3049278" y="4919282"/>
            <a:ext cx="447300" cy="852300"/>
          </a:xfrm>
          <a:prstGeom prst="bentConnector3">
            <a:avLst>
              <a:gd name="adj1" fmla="val 4998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5"/>
          <p:cNvCxnSpPr>
            <a:stCxn id="189" idx="3"/>
          </p:cNvCxnSpPr>
          <p:nvPr/>
        </p:nvCxnSpPr>
        <p:spPr>
          <a:xfrm rot="10800000" flipH="1">
            <a:off x="1425039" y="3971659"/>
            <a:ext cx="1301100" cy="12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5"/>
          <p:cNvCxnSpPr>
            <a:stCxn id="208" idx="3"/>
            <a:endCxn id="202" idx="1"/>
          </p:cNvCxnSpPr>
          <p:nvPr/>
        </p:nvCxnSpPr>
        <p:spPr>
          <a:xfrm>
            <a:off x="6795160" y="5619164"/>
            <a:ext cx="536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5"/>
          <p:cNvCxnSpPr>
            <a:stCxn id="201" idx="2"/>
            <a:endCxn id="202" idx="0"/>
          </p:cNvCxnSpPr>
          <p:nvPr/>
        </p:nvCxnSpPr>
        <p:spPr>
          <a:xfrm>
            <a:off x="8081743" y="4797325"/>
            <a:ext cx="0" cy="490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317665" y="941970"/>
            <a:ext cx="8529452" cy="202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DEM数据准备</a:t>
            </a:r>
            <a:endParaRPr sz="28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DEM数据产品：SRTM GL1 Ellipsoidal</a:t>
            </a:r>
            <a:endParaRPr/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下载网址：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85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https://portal.opentopography.org/raster?opentopoID=OTSRTM.082016.4326.1</a:t>
            </a:r>
            <a:r>
              <a:rPr lang="zh-C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20" name="Google Shape;220;p6" descr="A screenshot of a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665" y="3003345"/>
            <a:ext cx="4253733" cy="374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 descr="A screenshot of a computer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262" y="3003345"/>
            <a:ext cx="4155506" cy="374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317665" y="941970"/>
            <a:ext cx="8529452" cy="21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冰川范围数据准备</a:t>
            </a:r>
            <a:endParaRPr sz="2800" b="1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1）实验区域夏季遥感影像获取</a:t>
            </a:r>
            <a:endParaRPr sz="24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2）冰川范围矢量化：qgis软件新建图层—编辑矢量</a:t>
            </a:r>
            <a:endParaRPr sz="24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" descr="A mountain range with snow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668" y="3622046"/>
            <a:ext cx="3622520" cy="295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060" y="3253839"/>
            <a:ext cx="4572674" cy="334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二、基于ICESat的高程变化计算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一、高程改正及高程参考转换</a:t>
            </a: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17665" y="941970"/>
            <a:ext cx="8529452" cy="5356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Global">
  <a:themeElements>
    <a:clrScheme name="自定义 33">
      <a:dk1>
        <a:srgbClr val="000000"/>
      </a:dk1>
      <a:lt1>
        <a:srgbClr val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285</Words>
  <Application>Microsoft Office PowerPoint</Application>
  <PresentationFormat>全屏显示(4:3)</PresentationFormat>
  <Paragraphs>60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Noto Sans Symbols</vt:lpstr>
      <vt:lpstr>微软雅黑</vt:lpstr>
      <vt:lpstr>微软雅黑</vt:lpstr>
      <vt:lpstr>Arial</vt:lpstr>
      <vt:lpstr>Calibri</vt:lpstr>
      <vt:lpstr>Cambria Math</vt:lpstr>
      <vt:lpstr>Times New Roman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一、数据准备</vt:lpstr>
      <vt:lpstr>一、数据准备</vt:lpstr>
      <vt:lpstr>一、数据准备</vt:lpstr>
      <vt:lpstr>一、数据准备</vt:lpstr>
      <vt:lpstr>PowerPoint 演示文稿</vt:lpstr>
      <vt:lpstr>一、高程改正及高程参考转换</vt:lpstr>
      <vt:lpstr>PowerPoint 演示文稿</vt:lpstr>
      <vt:lpstr>三、冰川高程变化估算</vt:lpstr>
      <vt:lpstr>三、ICESat数据写出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lsb</dc:creator>
  <cp:lastModifiedBy>1327 ynu</cp:lastModifiedBy>
  <cp:revision>4</cp:revision>
  <dcterms:created xsi:type="dcterms:W3CDTF">2004-07-09T11:40:27Z</dcterms:created>
  <dcterms:modified xsi:type="dcterms:W3CDTF">2025-04-24T06:00:50Z</dcterms:modified>
</cp:coreProperties>
</file>